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2" r:id="rId2"/>
    <p:sldId id="309" r:id="rId3"/>
    <p:sldId id="298" r:id="rId4"/>
    <p:sldId id="308" r:id="rId5"/>
    <p:sldId id="302" r:id="rId6"/>
    <p:sldId id="290" r:id="rId7"/>
    <p:sldId id="291" r:id="rId8"/>
    <p:sldId id="294" r:id="rId9"/>
    <p:sldId id="307" r:id="rId10"/>
    <p:sldId id="292" r:id="rId11"/>
    <p:sldId id="297" r:id="rId12"/>
    <p:sldId id="295" r:id="rId13"/>
    <p:sldId id="296" r:id="rId14"/>
    <p:sldId id="259" r:id="rId15"/>
    <p:sldId id="283" r:id="rId16"/>
    <p:sldId id="284" r:id="rId17"/>
    <p:sldId id="285" r:id="rId18"/>
    <p:sldId id="263" r:id="rId19"/>
    <p:sldId id="266" r:id="rId20"/>
    <p:sldId id="286" r:id="rId21"/>
    <p:sldId id="287" r:id="rId22"/>
    <p:sldId id="289" r:id="rId23"/>
    <p:sldId id="303" r:id="rId24"/>
    <p:sldId id="299" r:id="rId25"/>
    <p:sldId id="304" r:id="rId26"/>
    <p:sldId id="260" r:id="rId27"/>
    <p:sldId id="305" r:id="rId28"/>
    <p:sldId id="300" r:id="rId29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>
        <p:scale>
          <a:sx n="110" d="100"/>
          <a:sy n="110" d="100"/>
        </p:scale>
        <p:origin x="2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68755-7FCB-4520-899A-570B1C888502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9A880-A620-42A9-8B1B-8A94217FC408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9A880-A620-42A9-8B1B-8A94217FC408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52643016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05733220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9721097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2944533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02323869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0116638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81918981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654768422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914226413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59414695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82369261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DA15C-AD49-47B0-9748-8BF7F253B131}" type="datetimeFigureOut">
              <a:rPr lang="pt-BR" smtClean="0"/>
              <a:pPr/>
              <a:t>07/12/2022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638BF-44CF-4F26-A98A-5F2F250A7E7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85664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slide" Target="slide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8.xml"/><Relationship Id="rId4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slide" Target="slide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8.xml"/><Relationship Id="rId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slide" Target="slide2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slide" Target="slide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ortalfpe.sefaz.rs.gov.br/apl/fpe/index.aspx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roplan.rs.gov.br/lista/740/Passe_Livre_Estudantil_-_Presta%C3%A7%C3%A3o_de_Conta" TargetMode="External"/><Relationship Id="rId2" Type="http://schemas.openxmlformats.org/officeDocument/2006/relationships/hyperlink" Target="mailto:pleprestacaodecontas@metroplan.rs.gov.br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8.xml"/><Relationship Id="rId4" Type="http://schemas.openxmlformats.org/officeDocument/2006/relationships/slide" Target="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file:///\\10.244.36.233\passe%20livre\A%20-%20PASSE%20LIVRE%20ESTUDANTIL%20-%2001-08-2014\An&#225;lise%20presta&#231;&#227;o%20de%20contas\Apresenta&#231;&#245;es\Capacita&#231;&#227;o%20Municipios\2018\ANEXO%20I-Demonstrativo%20de%20Execu&#231;&#227;o%20do%20Repasse%20Devolucao%20Recurso.xlsx!Anexo%20I!L1C1:L48C16" TargetMode="External"/><Relationship Id="rId5" Type="http://schemas.openxmlformats.org/officeDocument/2006/relationships/slide" Target="slide9.xml"/><Relationship Id="rId4" Type="http://schemas.openxmlformats.org/officeDocument/2006/relationships/slide" Target="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Anexo%20III.ppt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4748" y="2204864"/>
            <a:ext cx="8424936" cy="4153094"/>
          </a:xfrm>
        </p:spPr>
        <p:txBody>
          <a:bodyPr>
            <a:noAutofit/>
          </a:bodyPr>
          <a:lstStyle/>
          <a:p>
            <a:pPr lvl="0"/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PRESTAÇÃO DE CONTAS – MUNICÍPIOS</a:t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 Capacitação: 08/12/2022   </a:t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endParaRPr lang="pt-BR" sz="24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251520" y="1124744"/>
            <a:ext cx="84969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 smtClean="0"/>
              <a:t>PROGRAMA ESTADUAL DO PASSE LIVRE ESTUDANTIL</a:t>
            </a:r>
            <a:endParaRPr lang="pt-BR" sz="2800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23528" y="1700808"/>
            <a:ext cx="792088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9500225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4748" y="2204864"/>
            <a:ext cx="8424936" cy="4153094"/>
          </a:xfrm>
        </p:spPr>
        <p:txBody>
          <a:bodyPr>
            <a:noAutofit/>
          </a:bodyPr>
          <a:lstStyle/>
          <a:p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PT" sz="2400" b="1" dirty="0" smtClean="0"/>
              <a:t> Hélio Schreinert Filho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PT" sz="2400" dirty="0" smtClean="0"/>
              <a:t>Coordenador do Programa Passe Livre Estudantil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PT" sz="2400" dirty="0" smtClean="0"/>
              <a:t> 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PT" sz="2400" b="1" dirty="0" smtClean="0"/>
              <a:t>Brunilda de Fátima Werner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PT" sz="2400" dirty="0" smtClean="0"/>
              <a:t>Coordenadora Operacional do Programa Passe Livre Estudantil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 </a:t>
            </a:r>
            <a:br>
              <a:rPr lang="pt-BR" sz="2400" dirty="0" smtClean="0"/>
            </a:br>
            <a:endParaRPr lang="pt-BR" sz="24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251520" y="1124744"/>
            <a:ext cx="84969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 smtClean="0"/>
              <a:t>PROGRAMA ESTADUAL DO PASSE LIVRE ESTUDANTIL</a:t>
            </a:r>
            <a:endParaRPr lang="pt-BR" sz="2800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23528" y="1700808"/>
            <a:ext cx="792088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9500225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i="1" dirty="0" smtClean="0"/>
              <a:t>Coordenação Passe  Livre Estudantil</a:t>
            </a:r>
            <a:endParaRPr lang="pt-BR" i="1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3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hlinkClick r:id="rId3" action="ppaction://hlinksldjump"/>
          </p:cNvPr>
          <p:cNvSpPr/>
          <p:nvPr/>
        </p:nvSpPr>
        <p:spPr>
          <a:xfrm>
            <a:off x="1331640" y="3636474"/>
            <a:ext cx="1382972" cy="36232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MARÇO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28" name="Retângulo 27">
            <a:hlinkClick r:id="rId4" action="ppaction://hlinksldjump"/>
          </p:cNvPr>
          <p:cNvSpPr/>
          <p:nvPr/>
        </p:nvSpPr>
        <p:spPr>
          <a:xfrm>
            <a:off x="2928880" y="3636474"/>
            <a:ext cx="1285930" cy="36232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ABRIL</a:t>
            </a:r>
            <a:endParaRPr lang="pt-BR" sz="1100" dirty="0">
              <a:latin typeface="Arial Narrow" pitchFamily="34" charset="0"/>
            </a:endParaRPr>
          </a:p>
        </p:txBody>
      </p:sp>
      <p:cxnSp>
        <p:nvCxnSpPr>
          <p:cNvPr id="73" name="Conector reto 72"/>
          <p:cNvCxnSpPr/>
          <p:nvPr/>
        </p:nvCxnSpPr>
        <p:spPr>
          <a:xfrm>
            <a:off x="0" y="6381328"/>
            <a:ext cx="9180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835696" y="46738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PRESTAÇÃO DE CONTAS DO PASSE LIVRE ESTUDANTIL</a:t>
            </a:r>
            <a:endParaRPr lang="pt-BR" dirty="0"/>
          </a:p>
        </p:txBody>
      </p:sp>
      <p:sp>
        <p:nvSpPr>
          <p:cNvPr id="42" name="Retângulo 41"/>
          <p:cNvSpPr/>
          <p:nvPr/>
        </p:nvSpPr>
        <p:spPr>
          <a:xfrm>
            <a:off x="1331640" y="3064970"/>
            <a:ext cx="5955004" cy="36745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  <a:hlinkClick r:id="rId5" action="ppaction://hlinksldjump"/>
              </a:rPr>
              <a:t>PRIMEIRO SEMESTRE / ANO</a:t>
            </a:r>
            <a:endParaRPr lang="pt-BR" sz="1400" dirty="0" smtClean="0">
              <a:latin typeface="Arial Narrow" pitchFamily="34" charset="0"/>
            </a:endParaRPr>
          </a:p>
        </p:txBody>
      </p:sp>
      <p:sp>
        <p:nvSpPr>
          <p:cNvPr id="45" name="Retângulo 44">
            <a:hlinkClick r:id="rId6" action="ppaction://hlinksldjump"/>
          </p:cNvPr>
          <p:cNvSpPr/>
          <p:nvPr/>
        </p:nvSpPr>
        <p:spPr>
          <a:xfrm>
            <a:off x="4441048" y="3636474"/>
            <a:ext cx="1345398" cy="36232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MAIO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47" name="Retângulo 46">
            <a:hlinkClick r:id="rId7" action="ppaction://hlinksldjump"/>
          </p:cNvPr>
          <p:cNvSpPr/>
          <p:nvPr/>
        </p:nvSpPr>
        <p:spPr>
          <a:xfrm>
            <a:off x="5953216" y="3636474"/>
            <a:ext cx="1333428" cy="36232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JUNHO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331640" y="2478076"/>
            <a:ext cx="5955004" cy="37258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PAGA RECURSO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331640" y="4136540"/>
            <a:ext cx="5955004" cy="37258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Semestral - </a:t>
            </a:r>
            <a:r>
              <a:rPr lang="pt-PT" sz="1400" dirty="0" smtClean="0"/>
              <a:t>Decreto nº 55.013 de 28 de janeiro de 2020</a:t>
            </a:r>
            <a:endParaRPr lang="pt-BR" sz="1400" dirty="0" smtClean="0">
              <a:latin typeface="Arial Narrow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353300" y="1844824"/>
            <a:ext cx="5955004" cy="37258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METROPLAN</a:t>
            </a:r>
          </a:p>
        </p:txBody>
      </p:sp>
    </p:spTree>
    <p:extLst>
      <p:ext uri="{BB962C8B-B14F-4D97-AF65-F5344CB8AC3E}">
        <p14:creationId xmlns="" xmlns:p14="http://schemas.microsoft.com/office/powerpoint/2010/main" val="34206853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i="1" dirty="0" smtClean="0"/>
              <a:t>Coordenação Passe  Livre Estudantil</a:t>
            </a:r>
            <a:endParaRPr lang="pt-BR" i="1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4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to 72"/>
          <p:cNvCxnSpPr/>
          <p:nvPr/>
        </p:nvCxnSpPr>
        <p:spPr>
          <a:xfrm>
            <a:off x="0" y="6381328"/>
            <a:ext cx="9180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835696" y="46738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PRESTAÇÃO DE CONTAS DO PASSE LIVRE ESTUDANTIL</a:t>
            </a:r>
            <a:endParaRPr lang="pt-BR" dirty="0"/>
          </a:p>
        </p:txBody>
      </p:sp>
      <p:sp>
        <p:nvSpPr>
          <p:cNvPr id="14" name="Retângulo 13">
            <a:hlinkClick r:id="rId3" action="ppaction://hlinksldjump"/>
          </p:cNvPr>
          <p:cNvSpPr/>
          <p:nvPr/>
        </p:nvSpPr>
        <p:spPr>
          <a:xfrm>
            <a:off x="1331640" y="3708482"/>
            <a:ext cx="1382972" cy="35719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AGOSTO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5" name="Retângulo 14">
            <a:hlinkClick r:id="rId4" action="ppaction://hlinksldjump"/>
          </p:cNvPr>
          <p:cNvSpPr/>
          <p:nvPr/>
        </p:nvSpPr>
        <p:spPr>
          <a:xfrm>
            <a:off x="2928880" y="3724442"/>
            <a:ext cx="1357368" cy="34123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SETEMBRO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331640" y="3136978"/>
            <a:ext cx="6026442" cy="35719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  <a:hlinkClick r:id="rId5" action="ppaction://hlinksldjump"/>
              </a:rPr>
              <a:t>SEGUNDO SEMESTRE / ANO</a:t>
            </a:r>
            <a:endParaRPr lang="pt-BR" sz="1400" dirty="0" smtClean="0">
              <a:latin typeface="Arial Narrow" pitchFamily="34" charset="0"/>
            </a:endParaRPr>
          </a:p>
        </p:txBody>
      </p:sp>
      <p:sp>
        <p:nvSpPr>
          <p:cNvPr id="17" name="Retângulo 16">
            <a:hlinkClick r:id="rId6" action="ppaction://hlinksldjump"/>
          </p:cNvPr>
          <p:cNvSpPr/>
          <p:nvPr/>
        </p:nvSpPr>
        <p:spPr>
          <a:xfrm>
            <a:off x="4512486" y="3724442"/>
            <a:ext cx="1202522" cy="34123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OUTUBRO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8" name="Retângulo 17">
            <a:hlinkClick r:id="rId7" action="ppaction://hlinksldjump"/>
          </p:cNvPr>
          <p:cNvSpPr/>
          <p:nvPr/>
        </p:nvSpPr>
        <p:spPr>
          <a:xfrm>
            <a:off x="5953216" y="3708482"/>
            <a:ext cx="1404866" cy="35719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NOVEMBRO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331640" y="2636912"/>
            <a:ext cx="6026442" cy="35149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PAGA RECURSO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1331640" y="4193158"/>
            <a:ext cx="6026442" cy="37258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Semestral - </a:t>
            </a:r>
            <a:r>
              <a:rPr lang="pt-PT" sz="1400" dirty="0" smtClean="0"/>
              <a:t>Decreto nº 55.013 de 28 de janeiro de 2020</a:t>
            </a:r>
            <a:endParaRPr lang="pt-BR" sz="1400" dirty="0" smtClean="0">
              <a:latin typeface="Arial Narrow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331640" y="2132856"/>
            <a:ext cx="6026442" cy="35149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METROPLAN</a:t>
            </a:r>
          </a:p>
        </p:txBody>
      </p:sp>
    </p:spTree>
    <p:extLst>
      <p:ext uri="{BB962C8B-B14F-4D97-AF65-F5344CB8AC3E}">
        <p14:creationId xmlns="" xmlns:p14="http://schemas.microsoft.com/office/powerpoint/2010/main" val="36454511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i="1" dirty="0" smtClean="0"/>
              <a:t>Coordenação Passe  Livre Estudantil</a:t>
            </a:r>
            <a:endParaRPr lang="pt-BR" i="1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5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hlinkClick r:id="rId3" action="ppaction://hlinksldjump"/>
          </p:cNvPr>
          <p:cNvSpPr/>
          <p:nvPr/>
        </p:nvSpPr>
        <p:spPr>
          <a:xfrm>
            <a:off x="539552" y="4005064"/>
            <a:ext cx="1368152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1. SEMPRE os documentos: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28" name="Retângulo 27">
            <a:hlinkClick r:id="rId4" action="ppaction://hlinksldjump"/>
          </p:cNvPr>
          <p:cNvSpPr/>
          <p:nvPr/>
        </p:nvSpPr>
        <p:spPr>
          <a:xfrm>
            <a:off x="2064784" y="3140968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2. Associação de Estudantes</a:t>
            </a:r>
            <a:endParaRPr lang="pt-BR" sz="1100" dirty="0">
              <a:latin typeface="Arial Narrow" pitchFamily="34" charset="0"/>
            </a:endParaRPr>
          </a:p>
        </p:txBody>
      </p:sp>
      <p:cxnSp>
        <p:nvCxnSpPr>
          <p:cNvPr id="73" name="Conector reto 72"/>
          <p:cNvCxnSpPr/>
          <p:nvPr/>
        </p:nvCxnSpPr>
        <p:spPr>
          <a:xfrm>
            <a:off x="0" y="6381328"/>
            <a:ext cx="9180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835696" y="46738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PRESTAÇÃO DE CONTAS DO PASSE LIVRE ESTUDANTIL</a:t>
            </a:r>
            <a:endParaRPr lang="pt-BR" dirty="0"/>
          </a:p>
        </p:txBody>
      </p:sp>
      <p:sp>
        <p:nvSpPr>
          <p:cNvPr id="45" name="Retângulo 44">
            <a:hlinkClick r:id="rId5" action="ppaction://hlinksldjump"/>
          </p:cNvPr>
          <p:cNvSpPr/>
          <p:nvPr/>
        </p:nvSpPr>
        <p:spPr>
          <a:xfrm>
            <a:off x="3648960" y="3140968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3. Empresa de Transporte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47" name="Retângulo 46">
            <a:hlinkClick r:id="rId6" action="ppaction://hlinksldjump"/>
          </p:cNvPr>
          <p:cNvSpPr/>
          <p:nvPr/>
        </p:nvSpPr>
        <p:spPr>
          <a:xfrm>
            <a:off x="5161128" y="3140968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4. Estudantes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48" name="Retângulo 47">
            <a:hlinkClick r:id="rId7" action="ppaction://hlinksldjump"/>
          </p:cNvPr>
          <p:cNvSpPr/>
          <p:nvPr/>
        </p:nvSpPr>
        <p:spPr>
          <a:xfrm>
            <a:off x="6673296" y="3140968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5. Veículo do Município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67544" y="1196752"/>
            <a:ext cx="7560840" cy="504056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METROPLAN REPASSA RECURSOS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467544" y="2132856"/>
            <a:ext cx="7560840" cy="504056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MUNICÍPIO</a:t>
            </a:r>
          </a:p>
        </p:txBody>
      </p:sp>
      <p:sp>
        <p:nvSpPr>
          <p:cNvPr id="18" name="Seta para baixo 17"/>
          <p:cNvSpPr/>
          <p:nvPr/>
        </p:nvSpPr>
        <p:spPr>
          <a:xfrm>
            <a:off x="3851920" y="1772816"/>
            <a:ext cx="360040" cy="28803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Seta para baixo 18"/>
          <p:cNvSpPr/>
          <p:nvPr/>
        </p:nvSpPr>
        <p:spPr>
          <a:xfrm>
            <a:off x="2555776" y="2780928"/>
            <a:ext cx="360040" cy="28803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Seta para baixo 19"/>
          <p:cNvSpPr/>
          <p:nvPr/>
        </p:nvSpPr>
        <p:spPr>
          <a:xfrm>
            <a:off x="4139952" y="2780928"/>
            <a:ext cx="360040" cy="28803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Seta para baixo 20"/>
          <p:cNvSpPr/>
          <p:nvPr/>
        </p:nvSpPr>
        <p:spPr>
          <a:xfrm>
            <a:off x="5652120" y="2780928"/>
            <a:ext cx="360040" cy="28803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Seta para baixo 21"/>
          <p:cNvSpPr/>
          <p:nvPr/>
        </p:nvSpPr>
        <p:spPr>
          <a:xfrm>
            <a:off x="7164288" y="2780928"/>
            <a:ext cx="360040" cy="28803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Seta para baixo 22"/>
          <p:cNvSpPr/>
          <p:nvPr/>
        </p:nvSpPr>
        <p:spPr>
          <a:xfrm>
            <a:off x="1043608" y="3140968"/>
            <a:ext cx="360040" cy="576064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hlinkClick r:id="rId4" action="ppaction://hlinksldjump"/>
          </p:cNvPr>
          <p:cNvSpPr/>
          <p:nvPr/>
        </p:nvSpPr>
        <p:spPr>
          <a:xfrm>
            <a:off x="2064784" y="4005064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2. AINDA  os documentos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27" name="Retângulo 26">
            <a:hlinkClick r:id="rId5" action="ppaction://hlinksldjump"/>
          </p:cNvPr>
          <p:cNvSpPr/>
          <p:nvPr/>
        </p:nvSpPr>
        <p:spPr>
          <a:xfrm>
            <a:off x="3635896" y="4005064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3. AINDA os documentos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29" name="Retângulo 28">
            <a:hlinkClick r:id="rId6" action="ppaction://hlinksldjump"/>
          </p:cNvPr>
          <p:cNvSpPr/>
          <p:nvPr/>
        </p:nvSpPr>
        <p:spPr>
          <a:xfrm>
            <a:off x="5161128" y="4005064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4. AINDA os documentos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30" name="Retângulo 29">
            <a:hlinkClick r:id="rId7" action="ppaction://hlinksldjump"/>
          </p:cNvPr>
          <p:cNvSpPr/>
          <p:nvPr/>
        </p:nvSpPr>
        <p:spPr>
          <a:xfrm>
            <a:off x="6673296" y="4005064"/>
            <a:ext cx="1355088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</a:rPr>
              <a:t>5. AINDA os documentos</a:t>
            </a:r>
            <a:endParaRPr lang="pt-BR" sz="11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06853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6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1071538" y="2296252"/>
            <a:ext cx="6715172" cy="37087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</a:rPr>
              <a:t>METROPLAN</a:t>
            </a:r>
            <a:endParaRPr lang="pt-BR" sz="1400" b="1" dirty="0">
              <a:solidFill>
                <a:schemeClr val="tx1"/>
              </a:solidFill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071538" y="3290684"/>
            <a:ext cx="6715172" cy="36289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</a:rPr>
              <a:t>Município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1142976" y="5510962"/>
            <a:ext cx="2000264" cy="34693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Associação Estudantes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5635020" y="5488732"/>
            <a:ext cx="2008814" cy="36916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Empresa Transportadora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9" name="Seta para baixo 8"/>
          <p:cNvSpPr/>
          <p:nvPr/>
        </p:nvSpPr>
        <p:spPr>
          <a:xfrm>
            <a:off x="3420442" y="2796318"/>
            <a:ext cx="651492" cy="366880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00" dirty="0" smtClean="0">
                <a:solidFill>
                  <a:schemeClr val="tx1"/>
                </a:solidFill>
              </a:rPr>
              <a:t>R$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41" name="Retângulo de cantos arredondados 40"/>
          <p:cNvSpPr/>
          <p:nvPr/>
        </p:nvSpPr>
        <p:spPr>
          <a:xfrm>
            <a:off x="3420442" y="5513242"/>
            <a:ext cx="2008814" cy="34465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Estudante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43" name="Seta para baixo 42"/>
          <p:cNvSpPr/>
          <p:nvPr/>
        </p:nvSpPr>
        <p:spPr>
          <a:xfrm rot="10800000">
            <a:off x="2143106" y="3725012"/>
            <a:ext cx="1000133" cy="1632814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2428860" y="4072930"/>
            <a:ext cx="500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 smtClean="0">
                <a:hlinkClick r:id="rId4" action="ppaction://hlinksldjump"/>
              </a:rPr>
              <a:t>DOC</a:t>
            </a:r>
            <a:endParaRPr lang="pt-BR" sz="900" dirty="0" smtClean="0"/>
          </a:p>
          <a:p>
            <a:endParaRPr lang="pt-BR" sz="900" dirty="0" smtClean="0"/>
          </a:p>
          <a:p>
            <a:endParaRPr lang="pt-BR" sz="900" dirty="0" smtClean="0"/>
          </a:p>
          <a:p>
            <a:endParaRPr lang="pt-BR" sz="900" dirty="0" smtClean="0"/>
          </a:p>
          <a:p>
            <a:endParaRPr lang="pt-BR" sz="900" dirty="0"/>
          </a:p>
        </p:txBody>
      </p:sp>
      <p:sp>
        <p:nvSpPr>
          <p:cNvPr id="33" name="Seta para baixo 32"/>
          <p:cNvSpPr/>
          <p:nvPr/>
        </p:nvSpPr>
        <p:spPr>
          <a:xfrm>
            <a:off x="3428992" y="3796450"/>
            <a:ext cx="651492" cy="1561376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00" dirty="0" smtClean="0">
                <a:solidFill>
                  <a:schemeClr val="tx1"/>
                </a:solidFill>
              </a:rPr>
              <a:t>R$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34" name="Seta para baixo 33"/>
          <p:cNvSpPr/>
          <p:nvPr/>
        </p:nvSpPr>
        <p:spPr>
          <a:xfrm>
            <a:off x="1214414" y="3796450"/>
            <a:ext cx="651492" cy="1561376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00" dirty="0" smtClean="0">
                <a:solidFill>
                  <a:schemeClr val="tx1"/>
                </a:solidFill>
              </a:rPr>
              <a:t>R$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35" name="Seta para baixo 34"/>
          <p:cNvSpPr/>
          <p:nvPr/>
        </p:nvSpPr>
        <p:spPr>
          <a:xfrm>
            <a:off x="5635020" y="3796450"/>
            <a:ext cx="651492" cy="1561376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00" dirty="0" smtClean="0">
                <a:solidFill>
                  <a:schemeClr val="tx1"/>
                </a:solidFill>
              </a:rPr>
              <a:t>R$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54" name="Seta para cima 53"/>
          <p:cNvSpPr/>
          <p:nvPr/>
        </p:nvSpPr>
        <p:spPr>
          <a:xfrm>
            <a:off x="4563342" y="2786308"/>
            <a:ext cx="651600" cy="367200"/>
          </a:xfrm>
          <a:prstGeom prst="up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900" dirty="0" smtClean="0"/>
              <a:t>PC</a:t>
            </a:r>
            <a:endParaRPr lang="pt-BR" sz="900" dirty="0"/>
          </a:p>
        </p:txBody>
      </p:sp>
      <p:sp>
        <p:nvSpPr>
          <p:cNvPr id="29" name="Seta para baixo 28"/>
          <p:cNvSpPr/>
          <p:nvPr/>
        </p:nvSpPr>
        <p:spPr>
          <a:xfrm rot="10800000">
            <a:off x="4429124" y="3714752"/>
            <a:ext cx="1000133" cy="1632814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4714876" y="3948850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900" dirty="0" smtClean="0"/>
          </a:p>
          <a:p>
            <a:r>
              <a:rPr lang="pt-BR" sz="900" dirty="0" smtClean="0">
                <a:hlinkClick r:id="rId5" action="ppaction://hlinksldjump"/>
              </a:rPr>
              <a:t>DOC</a:t>
            </a:r>
            <a:endParaRPr lang="pt-BR" sz="900" dirty="0" smtClean="0"/>
          </a:p>
          <a:p>
            <a:endParaRPr lang="pt-BR" sz="900" dirty="0" smtClean="0"/>
          </a:p>
          <a:p>
            <a:endParaRPr lang="pt-BR" sz="900" dirty="0" smtClean="0"/>
          </a:p>
          <a:p>
            <a:endParaRPr lang="pt-BR" sz="900" dirty="0" smtClean="0"/>
          </a:p>
          <a:p>
            <a:endParaRPr lang="pt-BR" sz="900" dirty="0"/>
          </a:p>
        </p:txBody>
      </p:sp>
      <p:sp>
        <p:nvSpPr>
          <p:cNvPr id="32" name="Seta para baixo 31"/>
          <p:cNvSpPr/>
          <p:nvPr/>
        </p:nvSpPr>
        <p:spPr>
          <a:xfrm rot="10800000">
            <a:off x="6786579" y="3714752"/>
            <a:ext cx="1000133" cy="1632814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7072331" y="3948850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900" dirty="0" smtClean="0"/>
          </a:p>
          <a:p>
            <a:r>
              <a:rPr lang="pt-BR" sz="900" dirty="0" smtClean="0">
                <a:hlinkClick r:id="rId6" action="ppaction://hlinksldjump"/>
              </a:rPr>
              <a:t>DOC</a:t>
            </a:r>
            <a:endParaRPr lang="pt-BR" sz="900" dirty="0" smtClean="0"/>
          </a:p>
          <a:p>
            <a:endParaRPr lang="pt-BR" sz="900" dirty="0" smtClean="0"/>
          </a:p>
          <a:p>
            <a:endParaRPr lang="pt-BR" sz="900" dirty="0" smtClean="0"/>
          </a:p>
          <a:p>
            <a:endParaRPr lang="pt-BR" sz="900" dirty="0" smtClean="0"/>
          </a:p>
          <a:p>
            <a:endParaRPr lang="pt-BR" sz="9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158" y="1892892"/>
            <a:ext cx="8496944" cy="4536504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A Prefeitura deve realizar uma análise verificando se os documentos apresentados são LEGÍVEIS, SEM RASURAS, DATADOS e PERMITE IDENTIFICAR a (o):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INSTITUIÇÃO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fornecedora do serviço a identificação do número do CNPJ, endereço, o nome do responsável, cargo, com RG ou CPF e assinatura do mesmo;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TOMADOR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do serviço deve constar o nome, número do CPF, bem como, o valor, e o mês em que foi realizado o transporte.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7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496944" cy="4536504"/>
          </a:xfrm>
        </p:spPr>
        <p:txBody>
          <a:bodyPr>
            <a:noAutofit/>
          </a:bodyPr>
          <a:lstStyle/>
          <a:p>
            <a:pPr lvl="0"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Os documentos apresentados por cópia deverão ser conferidos e certificados à conformidade entre a cópia e o original pelo Município.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Utilizar carimbo contendo: O presente é cópia autêntica do original. Data no formato: </a:t>
            </a:r>
            <a:r>
              <a:rPr lang="pt-BR" sz="2000" dirty="0" smtClean="0"/>
              <a:t>dd</a:t>
            </a:r>
            <a:r>
              <a:rPr lang="pt-BR" sz="2000" dirty="0" smtClean="0"/>
              <a:t>/mm/</a:t>
            </a:r>
            <a:r>
              <a:rPr lang="pt-BR" sz="2000" dirty="0" smtClean="0"/>
              <a:t>aaaa</a:t>
            </a:r>
            <a:r>
              <a:rPr lang="pt-BR" sz="2000" dirty="0" smtClean="0"/>
              <a:t>, Nome legível e Assinatura.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PT" sz="2000" dirty="0" smtClean="0"/>
              <a:t> Todos os documentos originais/autenticados, anexados eletronicamente deverão ser guardados pelo prazo de 10 (dez) anos, e apresentá-los quando requeridos pela Administração Pública.</a:t>
            </a:r>
            <a:r>
              <a:rPr lang="pt-BR" sz="2000" dirty="0" smtClean="0"/>
              <a:t> 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O Município deve aplicar no mercado financeiro o recurso recebido, do Programa Passe Livre Estudantil, enquanto não utilizados; </a:t>
            </a:r>
            <a:r>
              <a:rPr lang="pt-BR" sz="2000" i="1" dirty="0" smtClean="0"/>
              <a:t>(art. 11, inciso IV, decreto 50.832/2013)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8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496944" cy="4536504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Caso seja necessária a devolução de valores à METROPLAN, o Município deverá gerar uma GUIA DE ARRECADAÇÃO no sitio da Secretaria da Fazenda Estadual.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9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10" name="Retângulo 9">
            <a:hlinkClick r:id="rId3" action="ppaction://hlinksldjump"/>
          </p:cNvPr>
          <p:cNvSpPr/>
          <p:nvPr/>
        </p:nvSpPr>
        <p:spPr>
          <a:xfrm>
            <a:off x="539552" y="4725144"/>
            <a:ext cx="1368152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  <a:hlinkClick r:id="rId3" action="ppaction://hlinksldjump"/>
              </a:rPr>
              <a:t>Documentos</a:t>
            </a:r>
            <a:r>
              <a:rPr lang="pt-BR" sz="1100" dirty="0" smtClean="0">
                <a:latin typeface="Arial Narrow" pitchFamily="34" charset="0"/>
              </a:rPr>
              <a:t>: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1" name="Retângulo 10">
            <a:hlinkClick r:id="rId4" action="ppaction://hlinksldjump"/>
          </p:cNvPr>
          <p:cNvSpPr/>
          <p:nvPr/>
        </p:nvSpPr>
        <p:spPr>
          <a:xfrm>
            <a:off x="2123728" y="4725144"/>
            <a:ext cx="1368152" cy="648072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dirty="0" smtClean="0">
                <a:latin typeface="Arial Narrow" pitchFamily="34" charset="0"/>
                <a:hlinkClick r:id="rId4" action="ppaction://hlinksldjump"/>
              </a:rPr>
              <a:t>Anexo I</a:t>
            </a:r>
            <a:endParaRPr lang="pt-BR" sz="1100" dirty="0">
              <a:latin typeface="Arial Narrow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67544" y="4005064"/>
            <a:ext cx="7560840" cy="504056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FORMALIZAR A  PRESTAÇÃO DE CONTAS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67544" y="3284984"/>
            <a:ext cx="7560840" cy="504056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latin typeface="Arial Narrow" pitchFamily="34" charset="0"/>
              </a:rPr>
              <a:t>DEVOLUÇÃO DE RECURSOS PARA A METROPLAN</a:t>
            </a:r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496944" cy="4536504"/>
          </a:xfrm>
        </p:spPr>
        <p:txBody>
          <a:bodyPr>
            <a:noAutofit/>
          </a:bodyPr>
          <a:lstStyle/>
          <a:p>
            <a:pPr lvl="0"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O Município deve indicar conta corrente especifica para o recebimento dos repasses oriundos do Fundo Estadual do Passe Livre Estudantil referente a depósito do subsídio municipal para transporte estudantil;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10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Pergaminho horizontal 8"/>
          <p:cNvSpPr/>
          <p:nvPr/>
        </p:nvSpPr>
        <p:spPr>
          <a:xfrm>
            <a:off x="1547664" y="3717032"/>
            <a:ext cx="5328592" cy="194421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VERIFICAR SE CONTA ESTÁ ATIVA.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496944" cy="4320480"/>
          </a:xfrm>
        </p:spPr>
        <p:txBody>
          <a:bodyPr>
            <a:noAutofit/>
          </a:bodyPr>
          <a:lstStyle/>
          <a:p>
            <a:pPr lvl="0"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 ANEXOS: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hlinkClick r:id="rId2" action="ppaction://hlinksldjump"/>
              </a:rPr>
              <a:t>Anexo I</a:t>
            </a:r>
            <a:r>
              <a:rPr lang="pt-BR" sz="2000" dirty="0" smtClean="0"/>
              <a:t>  - Demonstrativo de Execução de Repasse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hlinkClick r:id="rId3" action="ppaction://hlinksldjump"/>
              </a:rPr>
              <a:t>Anexo II </a:t>
            </a:r>
            <a:r>
              <a:rPr lang="pt-BR" sz="2000" dirty="0" smtClean="0"/>
              <a:t>- Demonstrativo dos Alunos Beneficiados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hlinkClick r:id="rId4" action="ppaction://hlinksldjump"/>
              </a:rPr>
              <a:t>Anexo III </a:t>
            </a:r>
            <a:r>
              <a:rPr lang="pt-BR" sz="2000" dirty="0" smtClean="0"/>
              <a:t>- Planilha de Custo com Combustível.</a:t>
            </a:r>
            <a:br>
              <a:rPr lang="pt-BR" sz="2000" dirty="0" smtClean="0"/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11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496944" cy="4536504"/>
          </a:xfrm>
        </p:spPr>
        <p:txBody>
          <a:bodyPr>
            <a:noAutofit/>
          </a:bodyPr>
          <a:lstStyle/>
          <a:p>
            <a:pPr lvl="0"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PT" sz="2000" dirty="0" smtClean="0"/>
              <a:t>O MUNICÍPIO deverá acessar o Portal de Finanças Públicas do Estado,  acessível pelo link:</a:t>
            </a:r>
            <a:br>
              <a:rPr lang="pt-PT" sz="2000" dirty="0" smtClean="0"/>
            </a:b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PT" sz="2000" u="sng" dirty="0" smtClean="0">
                <a:hlinkClick r:id="rId2"/>
              </a:rPr>
              <a:t>https://portalfpe.sefaz.rs.gov.br/apl/fpe/index.aspx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12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496944" cy="4320480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O esclarecimento de dúvidas sobre a prestação de contas do passe livre estudantil podem ser esclarecidos por: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PT" sz="2000" dirty="0" smtClean="0"/>
              <a:t>E-mail: </a:t>
            </a:r>
            <a:r>
              <a:rPr lang="pt-PT" sz="2000" u="sng" dirty="0" smtClean="0">
                <a:hlinkClick r:id="rId2"/>
              </a:rPr>
              <a:t>pleprestacaodecontas@metroplan.rs.gov.br</a:t>
            </a:r>
            <a:r>
              <a:rPr lang="pt-PT" sz="2000" u="sng" dirty="0" smtClean="0"/>
              <a:t/>
            </a:r>
            <a:br>
              <a:rPr lang="pt-PT" sz="2000" u="sng" dirty="0" smtClean="0"/>
            </a:br>
            <a:r>
              <a:rPr lang="pt-PT" sz="2000" u="sng" dirty="0" smtClean="0"/>
              <a:t/>
            </a:r>
            <a:br>
              <a:rPr lang="pt-PT" sz="2000" u="sng" dirty="0" smtClean="0"/>
            </a:br>
            <a:r>
              <a:rPr lang="pt-PT" sz="2000" dirty="0" smtClean="0"/>
              <a:t>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PT" sz="2000" dirty="0" smtClean="0"/>
              <a:t>Telefone : (51)3901-7542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PT" sz="2000" dirty="0" smtClean="0"/>
              <a:t>Portal da Metroplan: </a:t>
            </a:r>
            <a:br>
              <a:rPr lang="pt-PT" sz="2000" dirty="0" smtClean="0"/>
            </a:br>
            <a:r>
              <a:rPr lang="pt-PT" sz="1400" dirty="0" smtClean="0">
                <a:hlinkClick r:id="rId3"/>
              </a:rPr>
              <a:t>http://www.metroplan.rs.gov.br/lista/740/Passe_Livre_Estudantil_-_Presta%C3%A7%C3%A3o_de_Conta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13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323528" y="1124744"/>
            <a:ext cx="78488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2500306"/>
            <a:ext cx="8424936" cy="1143008"/>
          </a:xfrm>
        </p:spPr>
        <p:txBody>
          <a:bodyPr>
            <a:noAutofit/>
          </a:bodyPr>
          <a:lstStyle/>
          <a:p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4000" dirty="0" smtClean="0"/>
              <a:t>OBRIGADO !</a:t>
            </a:r>
            <a:br>
              <a:rPr lang="pt-BR" sz="4000" dirty="0" smtClean="0"/>
            </a:b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PT" sz="4000" b="1" dirty="0" smtClean="0"/>
              <a:t> </a:t>
            </a:r>
            <a:endParaRPr lang="pt-BR" sz="40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14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428596" y="5715016"/>
            <a:ext cx="842493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Elaborado</a:t>
            </a:r>
            <a:r>
              <a:rPr kumimoji="0" lang="pt-BR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por: Sergio Luiz Santos, Contador, ID.: 4304667.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33334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2420888"/>
            <a:ext cx="8568952" cy="3672408"/>
          </a:xfrm>
        </p:spPr>
        <p:txBody>
          <a:bodyPr>
            <a:noAutofit/>
          </a:bodyPr>
          <a:lstStyle/>
          <a:p>
            <a:pPr algn="l"/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000" dirty="0" smtClean="0"/>
              <a:t> 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 - Cópia do empenho/liquidação e/ou ordem de pagamento emitido pelo Município;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II - Comprovante de pagamento do empenho/liquidação e/ou ordem de pagamento;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III - Extrato bancário integral do período contendo entrada, saídas e saldo final;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IV - Extrato do rendimento de aplicação financeira, quando houver;</a:t>
            </a:r>
            <a:br>
              <a:rPr lang="pt-BR" sz="20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endParaRPr lang="pt-BR" sz="2400" dirty="0">
              <a:latin typeface="+mn-lt"/>
            </a:endParaRPr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15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570378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Voltar</a:t>
            </a:r>
            <a:endParaRPr lang="pt-BR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79512" y="105273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400" dirty="0" smtClean="0"/>
              <a:t>PRESTAÇÃO DE CONTAS DO PASSE LIVRE ESTUDANTIL</a:t>
            </a:r>
            <a:endParaRPr lang="pt-BR" sz="2400" dirty="0"/>
          </a:p>
        </p:txBody>
      </p:sp>
      <p:sp>
        <p:nvSpPr>
          <p:cNvPr id="11" name="Seta para baixo 10">
            <a:hlinkClick r:id="rId4" action="ppaction://hlinksldjump"/>
          </p:cNvPr>
          <p:cNvSpPr/>
          <p:nvPr/>
        </p:nvSpPr>
        <p:spPr>
          <a:xfrm>
            <a:off x="6804248" y="5949280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1. O MUNICÍPIO deverá encaminhar através de ofício SEMPRE os documentos:</a:t>
            </a:r>
            <a:endParaRPr lang="pt-BR" sz="2000" dirty="0"/>
          </a:p>
        </p:txBody>
      </p:sp>
      <p:sp>
        <p:nvSpPr>
          <p:cNvPr id="13" name="Fluxograma: Documento 12"/>
          <p:cNvSpPr/>
          <p:nvPr/>
        </p:nvSpPr>
        <p:spPr>
          <a:xfrm>
            <a:off x="251520" y="2348881"/>
            <a:ext cx="8424936" cy="3960440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5000855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8568952" cy="3240360"/>
          </a:xfrm>
        </p:spPr>
        <p:txBody>
          <a:bodyPr>
            <a:noAutofit/>
          </a:bodyPr>
          <a:lstStyle/>
          <a:p>
            <a:pPr algn="l"/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000" dirty="0" smtClean="0"/>
              <a:t>V - Documentos fiscais comprobatórios da despesa;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VI - Comprovante de devolução do saldo do recurso para a METROPLAN, quando houver;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VII - Demonstrativo de execução de repasse (anexo I);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VIII - Demonstrativo de alunos beneficiados (anexo II).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endParaRPr lang="pt-BR" sz="2400" dirty="0">
              <a:latin typeface="+mn-lt"/>
            </a:endParaRPr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16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642386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3" action="ppaction://hlinksldjump"/>
              </a:rPr>
              <a:t>Voltar</a:t>
            </a:r>
            <a:endParaRPr lang="pt-BR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79512" y="105273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400" dirty="0" smtClean="0"/>
              <a:t>PRESTAÇÃO DE CONTAS DO PASSE LIVRE ESTUDANTIL</a:t>
            </a:r>
            <a:endParaRPr lang="pt-BR" sz="2400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1. O MUNICÍPIO deverá encaminhar através de ofício sempre os documentos:</a:t>
            </a:r>
            <a:endParaRPr lang="pt-BR" sz="2000" dirty="0"/>
          </a:p>
        </p:txBody>
      </p:sp>
      <p:sp>
        <p:nvSpPr>
          <p:cNvPr id="13" name="Fluxograma: Documento 12"/>
          <p:cNvSpPr/>
          <p:nvPr/>
        </p:nvSpPr>
        <p:spPr>
          <a:xfrm>
            <a:off x="251520" y="2348881"/>
            <a:ext cx="8496944" cy="3960440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5000855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1700808"/>
            <a:ext cx="8568952" cy="4680520"/>
          </a:xfrm>
        </p:spPr>
        <p:txBody>
          <a:bodyPr>
            <a:noAutofit/>
          </a:bodyPr>
          <a:lstStyle/>
          <a:p>
            <a:pPr algn="l"/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endParaRPr lang="pt-BR" sz="2400" dirty="0">
              <a:latin typeface="+mn-lt"/>
            </a:endParaRPr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17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714394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4" action="ppaction://hlinksldjump"/>
              </a:rPr>
              <a:t>Voltar</a:t>
            </a:r>
            <a:endParaRPr lang="pt-BR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79512" y="105273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400" dirty="0" smtClean="0"/>
              <a:t>PRESTAÇÃO DE CONTAS DO PASSE LIVRE ESTUDANTIL</a:t>
            </a:r>
            <a:endParaRPr lang="pt-BR" sz="24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2812428"/>
            <a:ext cx="871296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- Lei e Convênio autorizativo da despesa para Associações de Estudantes;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 - Nota fiscal do transportador emitida para a Associação de Estudantes, quando o pagamento for efetuado diretamente para o transportador, ou comprovante de pagamento do transporte por parte do aluno, mediante apresentação de Nota Fiscal, boleto bancário ou recibo personalizado com carimbo do CNPJ, identificação e assinatura do emissor, quando o próprio aluno efetuar o pagamento do transporte;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Seta para baixo 10">
            <a:hlinkClick r:id="rId5" action="ppaction://hlinksldjump"/>
          </p:cNvPr>
          <p:cNvSpPr/>
          <p:nvPr/>
        </p:nvSpPr>
        <p:spPr>
          <a:xfrm>
            <a:off x="6804248" y="5949280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2. Quando pago a ASSOCIAÇÃO DE ESTUDANTES:</a:t>
            </a:r>
            <a:endParaRPr lang="pt-BR" sz="2000" dirty="0"/>
          </a:p>
        </p:txBody>
      </p:sp>
      <p:sp>
        <p:nvSpPr>
          <p:cNvPr id="13" name="Fluxograma: Documento 12"/>
          <p:cNvSpPr/>
          <p:nvPr/>
        </p:nvSpPr>
        <p:spPr>
          <a:xfrm>
            <a:off x="179512" y="2276872"/>
            <a:ext cx="8712968" cy="4176464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5000855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276872"/>
            <a:ext cx="8496944" cy="4060428"/>
          </a:xfrm>
        </p:spPr>
        <p:txBody>
          <a:bodyPr>
            <a:noAutofit/>
          </a:bodyPr>
          <a:lstStyle/>
          <a:p>
            <a:pPr lvl="1"/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 smtClean="0">
                <a:latin typeface="+mn-lt"/>
              </a:rPr>
              <a:t/>
            </a:r>
            <a:br>
              <a:rPr lang="pt-BR" sz="2400" dirty="0" smtClean="0">
                <a:latin typeface="+mn-lt"/>
              </a:rPr>
            </a:br>
            <a:r>
              <a:rPr lang="pt-BR" sz="2400" dirty="0">
                <a:latin typeface="+mn-lt"/>
              </a:rPr>
              <a:t/>
            </a:r>
            <a:br>
              <a:rPr lang="pt-BR" sz="2400" dirty="0">
                <a:latin typeface="+mn-lt"/>
              </a:rPr>
            </a:br>
            <a:endParaRPr lang="pt-BR" sz="2400" dirty="0">
              <a:latin typeface="+mn-lt"/>
            </a:endParaRPr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18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179512" y="1124744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786402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4" action="ppaction://hlinksldjump"/>
              </a:rPr>
              <a:t>Voltar</a:t>
            </a:r>
            <a:endParaRPr lang="pt-BR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23528" y="1628800"/>
            <a:ext cx="78488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 smtClean="0"/>
          </a:p>
          <a:p>
            <a:pPr algn="l"/>
            <a:r>
              <a:rPr lang="pt-BR" sz="2800" dirty="0"/>
              <a:t/>
            </a:r>
            <a:br>
              <a:rPr lang="pt-BR" sz="2800" dirty="0"/>
            </a:br>
            <a:endParaRPr lang="pt-BR" sz="28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79512" y="2581076"/>
            <a:ext cx="856895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III - Comprovante de pagamento para o transportador, recibo de pagamento para o aluno ou depósito bancário em nome do aluno;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IV - </a:t>
            </a:r>
            <a:r>
              <a:rPr kumimoji="0" lang="pt-B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Relação de alunos transportados </a:t>
            </a:r>
            <a:r>
              <a:rPr kumimoji="0" lang="pt-B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 mês com assinatura dos mesmos, </a:t>
            </a:r>
            <a:r>
              <a:rPr kumimoji="0" lang="pt-B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emitida pelo transportador</a:t>
            </a:r>
            <a:r>
              <a:rPr kumimoji="0" lang="pt-B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quando o transporte for pago pela Associação de Estudantes, direto ao transportador.</a:t>
            </a:r>
            <a:endParaRPr kumimoji="0" lang="pt-B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2. Quando pago a ASSOCIAÇÃO DE ESTUDANTES:</a:t>
            </a:r>
            <a:endParaRPr lang="pt-BR" sz="2000" dirty="0"/>
          </a:p>
        </p:txBody>
      </p:sp>
      <p:sp>
        <p:nvSpPr>
          <p:cNvPr id="12" name="Fluxograma: Documento 11"/>
          <p:cNvSpPr/>
          <p:nvPr/>
        </p:nvSpPr>
        <p:spPr>
          <a:xfrm>
            <a:off x="179512" y="2420890"/>
            <a:ext cx="8640960" cy="3960440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>
            <a:hlinkClick r:id="rId3" action="ppaction://hlinksldjump"/>
          </p:cNvPr>
          <p:cNvSpPr txBox="1"/>
          <p:nvPr/>
        </p:nvSpPr>
        <p:spPr>
          <a:xfrm>
            <a:off x="6000760" y="6202940"/>
            <a:ext cx="91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5" action="ppaction://hlinksldjump"/>
              </a:rPr>
              <a:t>Voltar</a:t>
            </a:r>
            <a:r>
              <a:rPr lang="pt-BR" dirty="0" smtClean="0"/>
              <a:t> 2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1318391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2420889"/>
            <a:ext cx="8424936" cy="4032448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I - Ato de homologação do certame licitatório e contrato firmado com a empresa de transporte;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II - Nota Fiscal do Transportador;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III - Comprovante de pagamento para o Transportador;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IV - </a:t>
            </a:r>
            <a:r>
              <a:rPr lang="pt-BR" sz="2000" b="1" i="1" dirty="0" smtClean="0">
                <a:latin typeface="Arial" pitchFamily="34" charset="0"/>
                <a:cs typeface="Arial" pitchFamily="34" charset="0"/>
              </a:rPr>
              <a:t>Relação dos alunos beneficiados e transportados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com assinatura dos mesmos, </a:t>
            </a:r>
            <a:r>
              <a:rPr lang="pt-BR" sz="2000" b="1" i="1" dirty="0" smtClean="0">
                <a:latin typeface="Arial" pitchFamily="34" charset="0"/>
                <a:cs typeface="Arial" pitchFamily="34" charset="0"/>
              </a:rPr>
              <a:t>emitida pelo transportador. </a:t>
            </a:r>
            <a:r>
              <a:rPr lang="pt-BR" sz="7200" b="1" i="1" dirty="0">
                <a:latin typeface="+mn-lt"/>
              </a:rPr>
              <a:t/>
            </a:r>
            <a:br>
              <a:rPr lang="pt-BR" sz="7200" b="1" i="1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19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251520" y="1124744"/>
            <a:ext cx="84969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714394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4" action="ppaction://hlinksldjump"/>
              </a:rPr>
              <a:t>Voltar</a:t>
            </a:r>
            <a:endParaRPr lang="pt-BR" dirty="0"/>
          </a:p>
        </p:txBody>
      </p:sp>
      <p:sp>
        <p:nvSpPr>
          <p:cNvPr id="10" name="Fluxograma: Documento 9"/>
          <p:cNvSpPr/>
          <p:nvPr/>
        </p:nvSpPr>
        <p:spPr>
          <a:xfrm>
            <a:off x="323528" y="2420888"/>
            <a:ext cx="8352928" cy="3888432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3. Quando pago a EMPRESA DE TRANSPORTE:</a:t>
            </a:r>
            <a:endParaRPr lang="pt-BR" sz="2000" dirty="0"/>
          </a:p>
        </p:txBody>
      </p:sp>
      <p:sp>
        <p:nvSpPr>
          <p:cNvPr id="12" name="CaixaDeTexto 11">
            <a:hlinkClick r:id="rId3" action="ppaction://hlinksldjump"/>
          </p:cNvPr>
          <p:cNvSpPr txBox="1"/>
          <p:nvPr/>
        </p:nvSpPr>
        <p:spPr>
          <a:xfrm>
            <a:off x="6215074" y="6000768"/>
            <a:ext cx="86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5" action="ppaction://hlinksldjump"/>
              </a:rPr>
              <a:t>Voltar</a:t>
            </a:r>
            <a:r>
              <a:rPr lang="pt-BR" dirty="0" smtClean="0"/>
              <a:t>2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636914"/>
            <a:ext cx="8496944" cy="3744416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I - </a:t>
            </a:r>
            <a:r>
              <a:rPr lang="pt-BR" sz="2000" b="1" i="1" dirty="0" smtClean="0">
                <a:latin typeface="Arial" pitchFamily="34" charset="0"/>
                <a:cs typeface="Arial" pitchFamily="34" charset="0"/>
              </a:rPr>
              <a:t>Recibo de pagamento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individual por aluno ou comprovante de depósito bancário, conforme o caso;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II – Comprovante de pagamento do transporte por parte do aluno mediante apresentação de Nota Fiscal, boleto bancário ou recibo personalizado com carimbo do CNPJ, identificação e assinatura do emissor.</a:t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20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179512" y="1124744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714394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4" action="ppaction://hlinksldjump"/>
              </a:rPr>
              <a:t>Voltar</a:t>
            </a:r>
            <a:endParaRPr lang="pt-BR" dirty="0"/>
          </a:p>
        </p:txBody>
      </p:sp>
      <p:sp>
        <p:nvSpPr>
          <p:cNvPr id="11" name="Fluxograma: Documento 10"/>
          <p:cNvSpPr/>
          <p:nvPr/>
        </p:nvSpPr>
        <p:spPr>
          <a:xfrm>
            <a:off x="251520" y="2420890"/>
            <a:ext cx="8496944" cy="3744416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4. Quando pago ao ESTUDANTE:</a:t>
            </a:r>
            <a:endParaRPr lang="pt-BR" sz="2000" dirty="0"/>
          </a:p>
        </p:txBody>
      </p:sp>
      <p:sp>
        <p:nvSpPr>
          <p:cNvPr id="13" name="CaixaDeTexto 12">
            <a:hlinkClick r:id="rId3" action="ppaction://hlinksldjump"/>
          </p:cNvPr>
          <p:cNvSpPr txBox="1"/>
          <p:nvPr/>
        </p:nvSpPr>
        <p:spPr>
          <a:xfrm>
            <a:off x="6143636" y="6000768"/>
            <a:ext cx="86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5" action="ppaction://hlinksldjump"/>
              </a:rPr>
              <a:t>Voltar</a:t>
            </a:r>
            <a:r>
              <a:rPr lang="pt-BR" dirty="0" smtClean="0"/>
              <a:t>2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276872"/>
            <a:ext cx="8496944" cy="3960440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 - Ato de homologação do certame licitatório e contrato firmado com a empresa fornecedora de combustível;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II - Relação dos alunos beneficiados e transportados com o valor destinado a cada um e assinatura dos mesmos;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III - Nota fiscal de combustível;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21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251520" y="1124744"/>
            <a:ext cx="84969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714394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3" action="ppaction://hlinksldjump"/>
              </a:rPr>
              <a:t>Voltar</a:t>
            </a:r>
            <a:endParaRPr lang="pt-BR" dirty="0"/>
          </a:p>
        </p:txBody>
      </p:sp>
      <p:sp>
        <p:nvSpPr>
          <p:cNvPr id="10" name="Fluxograma: Documento 9"/>
          <p:cNvSpPr/>
          <p:nvPr/>
        </p:nvSpPr>
        <p:spPr>
          <a:xfrm>
            <a:off x="251520" y="2348881"/>
            <a:ext cx="8496944" cy="3960440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79512" y="1700808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5. Quando realizado o transporte com VEÍCULO DO MUNICÍPIO:</a:t>
            </a:r>
            <a:endParaRPr lang="pt-BR" sz="20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204865"/>
            <a:ext cx="8496944" cy="4032448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IV - Comprovante de pagamento da Nota Fiscal;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V - Diário de Bordo dos veículos utilizados para realização do Transporte;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VI - Planilha de custo com combustível dos veículos (anexo III).</a:t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22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179512" y="1124744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714394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4" action="ppaction://hlinksldjump"/>
              </a:rPr>
              <a:t>Voltar</a:t>
            </a:r>
            <a:endParaRPr lang="pt-BR" dirty="0"/>
          </a:p>
        </p:txBody>
      </p:sp>
      <p:sp>
        <p:nvSpPr>
          <p:cNvPr id="10" name="Fluxograma: Documento 9"/>
          <p:cNvSpPr/>
          <p:nvPr/>
        </p:nvSpPr>
        <p:spPr>
          <a:xfrm>
            <a:off x="251520" y="2564905"/>
            <a:ext cx="8352928" cy="3096344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5. Quando realizado o transporte com VEÍCULO DO MUNICÍPIO:</a:t>
            </a:r>
            <a:endParaRPr lang="pt-BR" sz="20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204865"/>
            <a:ext cx="8496944" cy="4032448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 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Ofício do município encaminhando a documentação e período (semestre/ano);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Extrato bancário integral do período contendo entrada, saídas e saldo final;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Extrato do rendimento de aplicação financeira, quando houver;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Comprovante de devolução do recurso, guia de arrecadação;</a:t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Demonstrativo de execução de repasse (anexo I). </a:t>
            </a:r>
            <a:br>
              <a:rPr lang="pt-BR" sz="2000" dirty="0" smtClean="0"/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7200" dirty="0">
                <a:latin typeface="+mn-lt"/>
              </a:rPr>
              <a:t/>
            </a:r>
            <a:br>
              <a:rPr lang="pt-BR" sz="7200" dirty="0">
                <a:latin typeface="+mn-lt"/>
              </a:rPr>
            </a:br>
            <a:r>
              <a:rPr lang="pt-BR" sz="9600" dirty="0"/>
              <a:t/>
            </a:r>
            <a:br>
              <a:rPr lang="pt-BR" sz="9600" dirty="0"/>
            </a:br>
            <a:endParaRPr lang="pt-BR" sz="9600" dirty="0"/>
          </a:p>
        </p:txBody>
      </p:sp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23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/>
          <p:cNvSpPr txBox="1">
            <a:spLocks/>
          </p:cNvSpPr>
          <p:nvPr/>
        </p:nvSpPr>
        <p:spPr>
          <a:xfrm>
            <a:off x="179512" y="1124744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dirty="0" smtClean="0"/>
              <a:t>PRESTAÇÃO DE CONTAS DO PASSE LIVRE ESTUDANTIL</a:t>
            </a:r>
            <a:endParaRPr lang="pt-BR" sz="2800" dirty="0"/>
          </a:p>
        </p:txBody>
      </p:sp>
      <p:sp>
        <p:nvSpPr>
          <p:cNvPr id="9" name="CaixaDeTexto 8">
            <a:hlinkClick r:id="rId3" action="ppaction://hlinksldjump"/>
          </p:cNvPr>
          <p:cNvSpPr txBox="1"/>
          <p:nvPr/>
        </p:nvSpPr>
        <p:spPr>
          <a:xfrm>
            <a:off x="7596336" y="6084004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4" action="ppaction://hlinksldjump"/>
              </a:rPr>
              <a:t>Voltar</a:t>
            </a:r>
            <a:endParaRPr lang="pt-BR" dirty="0"/>
          </a:p>
        </p:txBody>
      </p:sp>
      <p:sp>
        <p:nvSpPr>
          <p:cNvPr id="10" name="Fluxograma: Documento 9"/>
          <p:cNvSpPr/>
          <p:nvPr/>
        </p:nvSpPr>
        <p:spPr>
          <a:xfrm>
            <a:off x="251520" y="2780928"/>
            <a:ext cx="8352928" cy="3384376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1772816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000" dirty="0" smtClean="0"/>
              <a:t>Devolução de recursos: documentos</a:t>
            </a:r>
            <a:endParaRPr lang="pt-BR" sz="2000" dirty="0"/>
          </a:p>
        </p:txBody>
      </p:sp>
    </p:spTree>
    <p:extLst>
      <p:ext uri="{BB962C8B-B14F-4D97-AF65-F5344CB8AC3E}">
        <p14:creationId xmlns="" xmlns:p14="http://schemas.microsoft.com/office/powerpoint/2010/main" val="683439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24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251527" y="1052730"/>
          <a:ext cx="8496943" cy="5663704"/>
        </p:xfrm>
        <a:graphic>
          <a:graphicData uri="http://schemas.openxmlformats.org/drawingml/2006/table">
            <a:tbl>
              <a:tblPr/>
              <a:tblGrid>
                <a:gridCol w="486844"/>
                <a:gridCol w="380347"/>
                <a:gridCol w="555305"/>
                <a:gridCol w="486844"/>
                <a:gridCol w="486844"/>
                <a:gridCol w="486844"/>
                <a:gridCol w="486844"/>
                <a:gridCol w="486844"/>
                <a:gridCol w="486844"/>
                <a:gridCol w="570519"/>
                <a:gridCol w="486844"/>
                <a:gridCol w="524879"/>
                <a:gridCol w="562912"/>
                <a:gridCol w="593340"/>
                <a:gridCol w="486844"/>
                <a:gridCol w="928045"/>
              </a:tblGrid>
              <a:tr h="108747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ANEXO - 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500" b="1" i="0" u="none" strike="noStrike" dirty="0">
                          <a:latin typeface="Arial"/>
                        </a:rPr>
                        <a:t>PROGRAMA ESTADUAL PASSE LIVRE ESTUDANTIL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349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102349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 gridSpan="16">
                  <a:txBody>
                    <a:bodyPr/>
                    <a:lstStyle/>
                    <a:p>
                      <a:pPr algn="l" fontAlgn="b"/>
                      <a:endParaRPr lang="pt-BR" sz="5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pt-BR" sz="500" b="1" i="1" u="none" strike="noStrike" dirty="0">
                          <a:latin typeface="Arial"/>
                        </a:rPr>
                        <a:t>TRANSPORTE INTERMUNICIPAL DE ESTUDANTES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8747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pt-BR" sz="500" b="1" i="0" u="none" strike="noStrike" dirty="0">
                          <a:latin typeface="Arial"/>
                        </a:rPr>
                        <a:t>DEMONSTRATIVO DE EXECUÇÃO DE REPASSE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20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1" i="1" u="none" strike="noStrike" dirty="0">
                          <a:latin typeface="Arial"/>
                        </a:rPr>
                        <a:t>BLOCO 1 - IDENTIFICAÇÃO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08747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01 - Nome da Prefeitura Municipal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02 - Número do CNPJ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03 - Período de Execução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 04 - Mês / Exercício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1450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500" b="0" i="1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_____/_____/_____ </a:t>
                      </a:r>
                      <a:r>
                        <a:rPr lang="pt-BR" sz="600" b="0" i="0" u="none" strike="noStrike" dirty="0">
                          <a:latin typeface="Arial"/>
                        </a:rPr>
                        <a:t>a</a:t>
                      </a:r>
                      <a:r>
                        <a:rPr lang="pt-BR" sz="500" b="0" i="0" u="none" strike="noStrike" dirty="0">
                          <a:latin typeface="Arial"/>
                        </a:rPr>
                        <a:t> _____/_____/_____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87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05 - Endereço: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06 - Município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07 -UF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5144">
                <a:tc gridSpan="11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1" i="0" u="none" strike="noStrike" dirty="0">
                          <a:latin typeface="Arial"/>
                        </a:rPr>
                        <a:t>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49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20"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BR" sz="500" b="1" i="1" u="none" strike="noStrike" dirty="0">
                          <a:latin typeface="Arial"/>
                        </a:rPr>
                        <a:t>BLOCO 2 - SÍNTESE DA RECEITA E DA DESPESA (R$ 1,00)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60020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08 - Valor de repasse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09 - Valor do sub. municipal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10 - Rend. Aplic. Financeira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11 - Valor Total (8 + 9+10)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12 - Despesa Realizada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13 - Saldo Devolvido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234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2349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44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500" b="1" i="1" u="none" strike="noStrike" dirty="0">
                          <a:latin typeface="Arial"/>
                        </a:rPr>
                        <a:t>BLOCO 3 - PAGAMENTOS EFETUADOS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14 -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15 -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pt-BR" sz="500" b="0" i="0" u="none" strike="noStrike" dirty="0">
                          <a:latin typeface="Arial"/>
                        </a:rPr>
                        <a:t> 16 - Nome do Favorecido e CNPJ ou CPF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pt-BR" sz="500" b="0" i="0" u="none" strike="noStrike" dirty="0">
                          <a:latin typeface="Arial"/>
                        </a:rPr>
                        <a:t> 17 - Número de alunos / quantidade de passes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18 - Documento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19 - Pagamento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20 - Valor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Item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Rec. (*)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Tipo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Número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Data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Nº Ch/OB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Data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R$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144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540">
                <a:tc gridSpan="16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7127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1" i="0" u="none" strike="noStrike" dirty="0">
                          <a:latin typeface="Arial"/>
                        </a:rPr>
                        <a:t>21 - TOTAL: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15144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500" b="1" i="1" u="none" strike="noStrike" dirty="0">
                          <a:latin typeface="Arial"/>
                        </a:rPr>
                        <a:t>BLOCO 4 - AUTENTICAÇÃO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40030"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 _____________________________________________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___________________________________________________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514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t-BR" sz="500" b="0" i="0" u="none" strike="noStrike" dirty="0">
                          <a:latin typeface="Arial"/>
                        </a:rPr>
                        <a:t>Local e Data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   Prefeito Municipal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44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4699">
                <a:tc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(*) Reurso: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1 - Repasse Passe Livre Estudantil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47"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500" b="0" i="0" u="none" strike="noStrike" dirty="0">
                          <a:latin typeface="Arial"/>
                        </a:rPr>
                        <a:t>2 - Subsídio Municipal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5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CaixaDeTexto 10">
            <a:hlinkClick r:id="rId3" action="ppaction://hlinksldjump"/>
          </p:cNvPr>
          <p:cNvSpPr txBox="1"/>
          <p:nvPr/>
        </p:nvSpPr>
        <p:spPr>
          <a:xfrm>
            <a:off x="7570378" y="6309320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Voltar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6677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25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hlinkClick r:id="rId4" action="ppaction://hlinksldjump"/>
          </p:cNvPr>
          <p:cNvSpPr txBox="1"/>
          <p:nvPr/>
        </p:nvSpPr>
        <p:spPr>
          <a:xfrm>
            <a:off x="7570378" y="6309320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5" action="ppaction://hlinksldjump"/>
              </a:rPr>
              <a:t>Voltar</a:t>
            </a:r>
            <a:endParaRPr lang="pt-BR" dirty="0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51520" y="1052736"/>
          <a:ext cx="8496943" cy="5112568"/>
        </p:xfrm>
        <a:graphic>
          <a:graphicData uri="http://schemas.openxmlformats.org/presentationml/2006/ole">
            <p:oleObj spid="_x0000_s1037" name="Worksheet" r:id="rId6" imgW="10648950" imgH="7705750" progId="Excel.Sheet.8">
              <p:link updateAutomatic="1"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6677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26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51519" y="1052727"/>
          <a:ext cx="8496948" cy="5373790"/>
        </p:xfrm>
        <a:graphic>
          <a:graphicData uri="http://schemas.openxmlformats.org/drawingml/2006/table">
            <a:tbl>
              <a:tblPr/>
              <a:tblGrid>
                <a:gridCol w="1468203"/>
                <a:gridCol w="843668"/>
                <a:gridCol w="810799"/>
                <a:gridCol w="876539"/>
                <a:gridCol w="1161415"/>
                <a:gridCol w="1405201"/>
                <a:gridCol w="1931123"/>
              </a:tblGrid>
              <a:tr h="137690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ANEXO - II</a:t>
                      </a:r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690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9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PROGRAMA PASSE LIVRE ESTUDANTIL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690"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9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DEMONSTRATIVO DOS ALUNOS BENEFICIADOS PELO PROGRAMA PASSE LIVRE ESTUDANTIL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226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ATESTAMOS PARA FINS DE PRESTAÇÃO DE CONTAS DO PROGRAMA PASSE LIVRE ESTUDANTIL JUNTO A METROPLAN QUE FOI REALIZADO TRANSPORTE INTERMUNICIPAL DE ESTUDANTES CONFORME PLANILHA ABAIXO.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37690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Município: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Mês/Ano: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90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339">
                <a:tc>
                  <a:txBody>
                    <a:bodyPr/>
                    <a:lstStyle/>
                    <a:p>
                      <a:pPr algn="l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Nome do Aluno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Dias da Semana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Valor do Passe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Município Destino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Instituição de Ensino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Curso (Graduação/Técnico)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Entidade Recebedora (Transportadora/Associação/Aluno)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5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NÚMERO DE ALUNOS POR INSTITUIÇÃO DE ENSINO: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INSTITUIÇÃO DE ENSINO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Nº DE ALUNOS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228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690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LOCAL E DATA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ASSINATURA DO PREFEITO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CaixaDeTexto 11">
            <a:hlinkClick r:id="rId3" action="ppaction://hlinksldjump"/>
          </p:cNvPr>
          <p:cNvSpPr txBox="1"/>
          <p:nvPr/>
        </p:nvSpPr>
        <p:spPr>
          <a:xfrm>
            <a:off x="7570378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Voltar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6677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27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hlinkClick r:id="rId2" action="ppaction://hlinksldjump"/>
          </p:cNvPr>
          <p:cNvSpPr txBox="1"/>
          <p:nvPr/>
        </p:nvSpPr>
        <p:spPr>
          <a:xfrm>
            <a:off x="7570378" y="630002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hlinkClick r:id="rId2" action="ppaction://hlinksldjump"/>
              </a:rPr>
              <a:t>Voltar</a:t>
            </a:r>
            <a:endParaRPr lang="pt-BR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555776" y="980719"/>
          <a:ext cx="3888431" cy="5400608"/>
        </p:xfrm>
        <a:graphic>
          <a:graphicData uri="http://schemas.openxmlformats.org/drawingml/2006/table">
            <a:tbl>
              <a:tblPr/>
              <a:tblGrid>
                <a:gridCol w="321773"/>
                <a:gridCol w="282400"/>
                <a:gridCol w="369292"/>
                <a:gridCol w="321773"/>
                <a:gridCol w="354358"/>
                <a:gridCol w="403235"/>
                <a:gridCol w="526784"/>
                <a:gridCol w="689708"/>
                <a:gridCol w="619108"/>
              </a:tblGrid>
              <a:tr h="8366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ANEXO - III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PROGRAMA PASSE LIVRE ESTUDANTIL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PLANILHA DE CUSTO COM COMBUSTÍVEL DE VEÍCULO DA FROTA MUNICIPAL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Dados do Veículo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Marca: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Modelo: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Ano de Fabricação: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Placa: 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Chassi: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Renavan: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Dados da Viagem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3372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Município Origem: 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3372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Município Destino: 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Despesa com Combustível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81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Data</a:t>
                      </a:r>
                    </a:p>
                  </a:txBody>
                  <a:tcPr marL="3033" marR="3033" marT="303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Km inicial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Km Final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km 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Volume abastecido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Valor por litro 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Valor abastecido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Média  (km/l - Total Km / Volume abastecido)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Custo por km (valor abastecido/total km)</a:t>
                      </a:r>
                    </a:p>
                  </a:txBody>
                  <a:tcPr marL="3033" marR="3033" marT="30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Totais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Custo final com combustível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a) Percurso (KM) por viagem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b) Custo por km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c) Quantidade viagens mês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372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d) Quilometragem mensal (d= a x c)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e) Custo viagem mês  (e = d x b)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183"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5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Dados de repasse PLE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Número alunos PLE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50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Valor do repasse (*)</a:t>
                      </a: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50">
                <a:tc gridSpan="9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(*) Calculado e informado pela Metroplan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Local e data: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pt-BR" sz="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Prefeito Municipal</a:t>
                      </a:r>
                    </a:p>
                  </a:txBody>
                  <a:tcPr marL="3033" marR="3033" marT="30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6677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gio-santos\Downloads\LOGOTIPO DA METRO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9"/>
            <a:ext cx="1643120" cy="407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Coordenação Passe Livre Estudantil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3FEE-1C57-4877-92A0-4E3A03837918}" type="slidenum">
              <a:rPr lang="pt-BR" smtClean="0"/>
              <a:pPr/>
              <a:t>28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1520" y="908720"/>
            <a:ext cx="8496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1979712" y="3356992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hlinkClick r:id="rId3" action="ppaction://hlinkpres?slideindex=1&amp;slidetitle="/>
              </a:rPr>
              <a:t>ANEXO III</a:t>
            </a:r>
            <a:endParaRPr lang="pt-BR" sz="2400" dirty="0"/>
          </a:p>
        </p:txBody>
      </p:sp>
      <p:sp>
        <p:nvSpPr>
          <p:cNvPr id="13" name="CaixaDeTexto 12">
            <a:hlinkClick r:id="rId4" action="ppaction://hlinksldjump"/>
          </p:cNvPr>
          <p:cNvSpPr txBox="1"/>
          <p:nvPr/>
        </p:nvSpPr>
        <p:spPr>
          <a:xfrm>
            <a:off x="7570378" y="6021288"/>
            <a:ext cx="74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Voltar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6677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3448</TotalTime>
  <Words>1099</Words>
  <Application>Microsoft Office PowerPoint</Application>
  <PresentationFormat>Apresentação na tela (4:3)</PresentationFormat>
  <Paragraphs>730</Paragraphs>
  <Slides>28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0" baseType="lpstr">
      <vt:lpstr>Tema do Office</vt:lpstr>
      <vt:lpstr>\\10.244.36.233\passe livre\A - PASSE LIVRE ESTUDANTIL - 01-08-2014\Análise prestação de contas\Apresentações\Capacitação Municipios\2018\ANEXO I-Demonstrativo de Execução do Repasse Devolucao Recurso.xlsx!Anexo I!L1C1:L48C16</vt:lpstr>
      <vt:lpstr> PRESTAÇÃO DE CONTAS – MUNICÍPIOS      Capacitação: 08/12/2022     </vt:lpstr>
      <vt:lpstr>    Hélio Schreinert Filho Coordenador do Programa Passe Livre Estudantil   Brunilda de Fátima Werner Coordenadora Operacional do Programa Passe Livre Estudantil       </vt:lpstr>
      <vt:lpstr>Slide 3</vt:lpstr>
      <vt:lpstr>Slide 4</vt:lpstr>
      <vt:lpstr>Slide 5</vt:lpstr>
      <vt:lpstr>Slide 6</vt:lpstr>
      <vt:lpstr>              A Prefeitura deve realizar uma análise verificando se os documentos apresentados são LEGÍVEIS, SEM RASURAS, DATADOS e PERMITE IDENTIFICAR a (o):   INSTITUIÇÃO fornecedora do serviço a identificação do número do CNPJ, endereço, o nome do responsável, cargo, com RG ou CPF e assinatura do mesmo;   TOMADOR do serviço deve constar o nome, número do CPF, bem como, o valor, e o mês em que foi realizado o transporte.        </vt:lpstr>
      <vt:lpstr>            Os documentos apresentados por cópia deverão ser conferidos e certificados à conformidade entre a cópia e o original pelo Município.  Utilizar carimbo contendo: O presente é cópia autêntica do original. Data no formato: dd/mm/aaaa, Nome legível e Assinatura.   Todos os documentos originais/autenticados, anexados eletronicamente deverão ser guardados pelo prazo de 10 (dez) anos, e apresentá-los quando requeridos pela Administração Pública.   O Município deve aplicar no mercado financeiro o recurso recebido, do Programa Passe Livre Estudantil, enquanto não utilizados; (art. 11, inciso IV, decreto 50.832/2013)    </vt:lpstr>
      <vt:lpstr>        Caso seja necessária a devolução de valores à METROPLAN, o Município deverá gerar uma GUIA DE ARRECADAÇÃO no sitio da Secretaria da Fazenda Estadual.         </vt:lpstr>
      <vt:lpstr>             O Município deve indicar conta corrente especifica para o recebimento dos repasses oriundos do Fundo Estadual do Passe Livre Estudantil referente a depósito do subsídio municipal para transporte estudantil;            </vt:lpstr>
      <vt:lpstr>              ANEXOS:  Anexo I  - Demonstrativo de Execução de Repasse  Anexo II - Demonstrativo dos Alunos Beneficiados  Anexo III - Planilha de Custo com Combustível.   </vt:lpstr>
      <vt:lpstr>             O MUNICÍPIO deverá acessar o Portal de Finanças Públicas do Estado,  acessível pelo link:     https://portalfpe.sefaz.rs.gov.br/apl/fpe/index.aspx         </vt:lpstr>
      <vt:lpstr>           O esclarecimento de dúvidas sobre a prestação de contas do passe livre estudantil podem ser esclarecidos por:   E-mail: pleprestacaodecontas@metroplan.rs.gov.br    Telefone : (51)3901-7542   Portal da Metroplan:  http://www.metroplan.rs.gov.br/lista/740/Passe_Livre_Estudantil_-_Presta%C3%A7%C3%A3o_de_Conta   </vt:lpstr>
      <vt:lpstr>   OBRIGADO !   </vt:lpstr>
      <vt:lpstr>        I - Cópia do empenho/liquidação e/ou ordem de pagamento emitido pelo Município;  II - Comprovante de pagamento do empenho/liquidação e/ou ordem de pagamento;  III - Extrato bancário integral do período contendo entrada, saídas e saldo final;  IV - Extrato do rendimento de aplicação financeira, quando houver;        </vt:lpstr>
      <vt:lpstr>        V - Documentos fiscais comprobatórios da despesa;  VI - Comprovante de devolução do saldo do recurso para a METROPLAN, quando houver;  VII - Demonstrativo de execução de repasse (anexo I);  VIII - Demonstrativo de alunos beneficiados (anexo II).        </vt:lpstr>
      <vt:lpstr>          </vt:lpstr>
      <vt:lpstr>                            </vt:lpstr>
      <vt:lpstr>       I - Ato de homologação do certame licitatório e contrato firmado com a empresa de transporte;  II - Nota Fiscal do Transportador;  III - Comprovante de pagamento para o Transportador;  IV - Relação dos alunos beneficiados e transportados com assinatura dos mesmos, emitida pelo transportador.   </vt:lpstr>
      <vt:lpstr>        I - Recibo de pagamento individual por aluno ou comprovante de depósito bancário, conforme o caso;  II – Comprovante de pagamento do transporte por parte do aluno mediante apresentação de Nota Fiscal, boleto bancário ou recibo personalizado com carimbo do CNPJ, identificação e assinatura do emissor.   </vt:lpstr>
      <vt:lpstr>              I - Ato de homologação do certame licitatório e contrato firmado com a empresa fornecedora de combustível;  II - Relação dos alunos beneficiados e transportados com o valor destinado a cada um e assinatura dos mesmos;  III - Nota fiscal de combustível;      </vt:lpstr>
      <vt:lpstr>          IV - Comprovante de pagamento da Nota Fiscal;  V - Diário de Bordo dos veículos utilizados para realização do Transporte;  VI - Planilha de custo com combustível dos veículos (anexo III).    </vt:lpstr>
      <vt:lpstr>                Ofício do município encaminhando a documentação e período (semestre/ano);  Extrato bancário integral do período contendo entrada, saídas e saldo final;  Extrato do rendimento de aplicação financeira, quando houver;  Comprovante de devolução do recurso, guia de arrecadação;  Demonstrativo de execução de repasse (anexo I).     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SergioSantos</dc:creator>
  <cp:lastModifiedBy>sergio-santos</cp:lastModifiedBy>
  <cp:revision>241</cp:revision>
  <dcterms:created xsi:type="dcterms:W3CDTF">2017-05-07T22:52:56Z</dcterms:created>
  <dcterms:modified xsi:type="dcterms:W3CDTF">2022-12-07T19:28:46Z</dcterms:modified>
</cp:coreProperties>
</file>