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7" r:id="rId23"/>
    <p:sldId id="281" r:id="rId24"/>
    <p:sldId id="282" r:id="rId25"/>
    <p:sldId id="283" r:id="rId26"/>
    <p:sldId id="284" r:id="rId27"/>
    <p:sldId id="285" r:id="rId28"/>
    <p:sldId id="286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852" y="-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rancisco\Desktop\resumos%20opera&#231;&#227;o%20emergencial%20canoa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57728426350579"/>
          <c:y val="5.0784960019532442E-2"/>
          <c:w val="0.86779113822051712"/>
          <c:h val="0.7879619117377769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3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3"/>
              </a:solidFill>
            </c:spPr>
          </c:dPt>
          <c:dLbls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'VICASA antes da Pandemia'!$N$21:$O$26</c:f>
              <c:multiLvlStrCache>
                <c:ptCount val="6"/>
                <c:lvl>
                  <c:pt idx="0">
                    <c:v>Integração</c:v>
                  </c:pt>
                  <c:pt idx="1">
                    <c:v>Remanecentes</c:v>
                  </c:pt>
                  <c:pt idx="2">
                    <c:v>Integração</c:v>
                  </c:pt>
                  <c:pt idx="3">
                    <c:v>Remanecentes</c:v>
                  </c:pt>
                  <c:pt idx="4">
                    <c:v>Integração</c:v>
                  </c:pt>
                  <c:pt idx="5">
                    <c:v>Remanecentes</c:v>
                  </c:pt>
                </c:lvl>
                <c:lvl>
                  <c:pt idx="0">
                    <c:v>Antes da pandemia</c:v>
                  </c:pt>
                  <c:pt idx="2">
                    <c:v> Vigente</c:v>
                  </c:pt>
                  <c:pt idx="4">
                    <c:v>Proposta</c:v>
                  </c:pt>
                </c:lvl>
              </c:multiLvlStrCache>
            </c:multiLvlStrRef>
          </c:cat>
          <c:val>
            <c:numRef>
              <c:f>'VICASA antes da Pandemia'!$P$21:$P$26</c:f>
              <c:numCache>
                <c:formatCode>General</c:formatCode>
                <c:ptCount val="6"/>
                <c:pt idx="0">
                  <c:v>773</c:v>
                </c:pt>
                <c:pt idx="1">
                  <c:v>469</c:v>
                </c:pt>
                <c:pt idx="2">
                  <c:v>71</c:v>
                </c:pt>
                <c:pt idx="3">
                  <c:v>173</c:v>
                </c:pt>
                <c:pt idx="4">
                  <c:v>361</c:v>
                </c:pt>
                <c:pt idx="5">
                  <c:v>173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665792"/>
        <c:axId val="188486784"/>
      </c:barChart>
      <c:catAx>
        <c:axId val="187665792"/>
        <c:scaling>
          <c:orientation val="minMax"/>
        </c:scaling>
        <c:delete val="0"/>
        <c:axPos val="b"/>
        <c:majorTickMark val="out"/>
        <c:minorTickMark val="none"/>
        <c:tickLblPos val="nextTo"/>
        <c:crossAx val="188486784"/>
        <c:crosses val="autoZero"/>
        <c:auto val="1"/>
        <c:lblAlgn val="ctr"/>
        <c:lblOffset val="100"/>
        <c:noMultiLvlLbl val="0"/>
      </c:catAx>
      <c:valAx>
        <c:axId val="1884867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pt-BR" sz="1400"/>
                  <a:t>Horários ofertados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7665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9A328-1CF1-47CA-901A-2772B67156B7}" type="datetimeFigureOut">
              <a:rPr lang="pt-BR" smtClean="0"/>
              <a:t>12/05/2021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C08CD-9882-4CD5-B2FA-0F1FDA5B471D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977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859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189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048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732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515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7027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299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3525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132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390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5284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548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47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6188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634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6120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097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151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692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672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6720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6592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1325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0375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7234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72342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C08CD-9882-4CD5-B2FA-0F1FDA5B471D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723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2BD5E-E467-404C-A620-9B4EC832AB39}" type="datetime1">
              <a:rPr lang="pt-BR" smtClean="0"/>
              <a:t>12/05/2021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8167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17BB7-D6F3-489F-8551-4CB09A20E867}" type="datetime1">
              <a:rPr lang="pt-BR" smtClean="0"/>
              <a:t>12/05/2021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710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2E80F-C3E0-4A82-A9C6-FBD4F7254C7D}" type="datetime1">
              <a:rPr lang="pt-BR" smtClean="0"/>
              <a:t>12/05/2021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26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1082-2922-4AA0-89DE-2BB9DF118C33}" type="datetime1">
              <a:rPr lang="pt-BR" smtClean="0"/>
              <a:t>12/05/2021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802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8F461-8A9F-43FF-AA8B-A2ABA265077A}" type="datetime1">
              <a:rPr lang="pt-BR" smtClean="0"/>
              <a:t>12/05/2021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086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E8F0-798E-4331-80CD-78C900BEAF91}" type="datetime1">
              <a:rPr lang="pt-BR" smtClean="0"/>
              <a:t>12/05/2021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71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A9ACD-86D5-4239-A771-4D1C17E97F6F}" type="datetime1">
              <a:rPr lang="pt-BR" smtClean="0"/>
              <a:t>12/05/2021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915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D1A3-4CC4-4D5D-BB4D-B873F9C7244E}" type="datetime1">
              <a:rPr lang="pt-BR" smtClean="0"/>
              <a:t>12/05/2021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936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0ABC8-7B29-46E1-BD05-AF517B8F3657}" type="datetime1">
              <a:rPr lang="pt-BR" smtClean="0"/>
              <a:t>12/05/2021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32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F9FC5-E921-4ABD-82F7-12ECF3BD601B}" type="datetime1">
              <a:rPr lang="pt-BR" smtClean="0"/>
              <a:t>12/05/2021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395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D9E4B-1113-449F-BD0B-DB5D1908CE86}" type="datetime1">
              <a:rPr lang="pt-BR" smtClean="0"/>
              <a:t>12/05/2021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9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96294-A5A8-4E14-AABB-57476465F754}" type="datetime1">
              <a:rPr lang="pt-BR" smtClean="0"/>
              <a:t>12/05/2021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2353F-FECF-458A-81BE-DFC5AEA2B7E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03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-2" y="2"/>
            <a:ext cx="4404050" cy="6857998"/>
            <a:chOff x="-2" y="2"/>
            <a:chExt cx="4404050" cy="6857998"/>
          </a:xfrm>
        </p:grpSpPr>
        <p:sp>
          <p:nvSpPr>
            <p:cNvPr id="8" name="Triângulo isósceles 7"/>
            <p:cNvSpPr/>
            <p:nvPr/>
          </p:nvSpPr>
          <p:spPr>
            <a:xfrm>
              <a:off x="-1" y="2"/>
              <a:ext cx="4404049" cy="6857998"/>
            </a:xfrm>
            <a:prstGeom prst="triangle">
              <a:avLst>
                <a:gd name="adj" fmla="val 0"/>
              </a:avLst>
            </a:prstGeom>
            <a:blipFill dpi="0" rotWithShape="1">
              <a:blip r:embed="rId2"/>
              <a:srcRect/>
              <a:tile tx="-3810000" ty="596900" sx="50000" sy="5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Triângulo isósceles 5"/>
            <p:cNvSpPr/>
            <p:nvPr/>
          </p:nvSpPr>
          <p:spPr>
            <a:xfrm>
              <a:off x="-1" y="3418705"/>
              <a:ext cx="4404047" cy="3439295"/>
            </a:xfrm>
            <a:prstGeom prst="triangle">
              <a:avLst>
                <a:gd name="adj" fmla="val 0"/>
              </a:avLst>
            </a:prstGeom>
            <a:solidFill>
              <a:srgbClr val="0070C0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riângulo isósceles 6"/>
            <p:cNvSpPr/>
            <p:nvPr/>
          </p:nvSpPr>
          <p:spPr>
            <a:xfrm rot="5400000">
              <a:off x="492671" y="-492671"/>
              <a:ext cx="3418703" cy="4404049"/>
            </a:xfrm>
            <a:prstGeom prst="triangle">
              <a:avLst>
                <a:gd name="adj" fmla="val 0"/>
              </a:avLst>
            </a:prstGeom>
            <a:solidFill>
              <a:schemeClr val="tx1">
                <a:lumMod val="65000"/>
                <a:lumOff val="3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8084" y="5831416"/>
            <a:ext cx="1322499" cy="1009650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953" y="5724821"/>
            <a:ext cx="2619533" cy="973463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2183802" y="1590675"/>
            <a:ext cx="9440931" cy="2062103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r"/>
            <a:r>
              <a:rPr lang="pt-BR" sz="4400" b="1" dirty="0" smtClean="0">
                <a:solidFill>
                  <a:schemeClr val="accent5">
                    <a:lumMod val="50000"/>
                  </a:schemeClr>
                </a:solidFill>
              </a:rPr>
              <a:t>METROPLAN: Proposta de Acordo Operacional VICASA/TRANSCAL</a:t>
            </a:r>
            <a:endParaRPr lang="pt-BR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21" name="Conector reto 20"/>
          <p:cNvCxnSpPr/>
          <p:nvPr/>
        </p:nvCxnSpPr>
        <p:spPr>
          <a:xfrm flipH="1" flipV="1">
            <a:off x="2366682" y="3625330"/>
            <a:ext cx="9173385" cy="26781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3804708" y="3642020"/>
            <a:ext cx="7820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dirty="0" smtClean="0">
                <a:solidFill>
                  <a:schemeClr val="accent5">
                    <a:lumMod val="50000"/>
                  </a:schemeClr>
                </a:solidFill>
              </a:rPr>
              <a:t>Diretoria Transporte Metropolitano</a:t>
            </a:r>
            <a:endParaRPr lang="pt-B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4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sp>
        <p:nvSpPr>
          <p:cNvPr id="17" name="CaixaDeTexto 16"/>
          <p:cNvSpPr txBox="1"/>
          <p:nvPr/>
        </p:nvSpPr>
        <p:spPr>
          <a:xfrm>
            <a:off x="2533650" y="369042"/>
            <a:ext cx="882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OBJETIVO DA APRESENTAÇÃO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2533650" y="1180078"/>
            <a:ext cx="88201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00"/>
              </a:spcAft>
            </a:pPr>
            <a:r>
              <a:rPr lang="pt-BR" sz="2800" dirty="0" smtClean="0"/>
              <a:t>Propor uma divisão e reestruturação operacional das linhas de integração e metropolitanas operadas pela VICASA a fim de sanar o déficit na oferta de serviço.</a:t>
            </a:r>
            <a:endParaRPr lang="pt-BR" sz="28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537013" y="2960872"/>
            <a:ext cx="882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PROPOSTA OPERAÇÃO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533650" y="3816961"/>
            <a:ext cx="88201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00"/>
              </a:spcAft>
            </a:pPr>
            <a:r>
              <a:rPr lang="pt-BR" sz="2800" dirty="0" smtClean="0"/>
              <a:t>As linhas de integração passam a ser operadas pela TRANSCAL (13 linhas) enquanto as linhas metropolitanas (remanescentes) têm sua operação dividida em Leste (TRANSCAL – 4 linhas) e Oeste (VICASA – 3 linhas).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20354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3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0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3650" y="-19050"/>
            <a:ext cx="9652000" cy="6858000"/>
          </a:xfrm>
          <a:prstGeom prst="rect">
            <a:avLst/>
          </a:prstGeom>
        </p:spPr>
      </p:pic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91860"/>
              </p:ext>
            </p:extLst>
          </p:nvPr>
        </p:nvGraphicFramePr>
        <p:xfrm>
          <a:off x="9982200" y="1467061"/>
          <a:ext cx="2108199" cy="151828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888862"/>
                <a:gridCol w="1219337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Estação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Linha de Integração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São Luiz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T182A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Mathias Velho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T185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Canoas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T132, T133, </a:t>
                      </a:r>
                      <a:r>
                        <a:rPr lang="pt-BR" sz="1100" u="none" strike="noStrike" dirty="0" smtClean="0">
                          <a:effectLst/>
                        </a:rPr>
                        <a:t>T153A, </a:t>
                      </a:r>
                      <a:r>
                        <a:rPr lang="pt-BR" sz="1100" u="none" strike="noStrike" dirty="0">
                          <a:effectLst/>
                        </a:rPr>
                        <a:t>T161, T162 e T186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Fátima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T101 e T121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Niterói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T111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72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4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4606" y="19052"/>
            <a:ext cx="9667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5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4863" y="0"/>
            <a:ext cx="9627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5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6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5216" y="1"/>
            <a:ext cx="9716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6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7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499" y="1"/>
            <a:ext cx="9662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4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8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1043" y="-19050"/>
            <a:ext cx="96409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8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9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7815" y="1"/>
            <a:ext cx="97341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3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10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1020" y="-19050"/>
            <a:ext cx="9680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11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8333" y="19052"/>
            <a:ext cx="96936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4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12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7510" y="19052"/>
            <a:ext cx="9724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7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13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9669" y="19052"/>
            <a:ext cx="9692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14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002" y="19052"/>
            <a:ext cx="9694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62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15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0727" y="1"/>
            <a:ext cx="9721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35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16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303" y="-19050"/>
            <a:ext cx="9659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17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83" y="0"/>
            <a:ext cx="967671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96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18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785" y="1"/>
            <a:ext cx="968548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99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19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347" y="2"/>
            <a:ext cx="968097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9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20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3176"/>
            <a:ext cx="97155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6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21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-256"/>
            <a:ext cx="9734550" cy="685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75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22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7961"/>
            <a:ext cx="9686925" cy="685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511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23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1" y="13757"/>
            <a:ext cx="9734550" cy="684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59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24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2664" y="0"/>
            <a:ext cx="97193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7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25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5" y="51110"/>
            <a:ext cx="9648825" cy="680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0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26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2533650" y="369042"/>
            <a:ext cx="88201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PLANO DE RETOMADA DA OPERAÇÃO </a:t>
            </a:r>
          </a:p>
          <a:p>
            <a:r>
              <a:rPr lang="pt-BR" sz="32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Cronograma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133" y="1822450"/>
            <a:ext cx="9544050" cy="2286000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2533649" y="4308028"/>
            <a:ext cx="935653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600"/>
              </a:spcAft>
            </a:pPr>
            <a:r>
              <a:rPr lang="pt-BR" sz="2000" dirty="0" smtClean="0"/>
              <a:t>Data de retomada das atividades são sempre nas </a:t>
            </a:r>
            <a:r>
              <a:rPr lang="pt-BR" sz="2000" b="1" dirty="0" smtClean="0"/>
              <a:t>segundas-feiras.</a:t>
            </a:r>
          </a:p>
          <a:p>
            <a:pPr>
              <a:spcAft>
                <a:spcPts val="1600"/>
              </a:spcAft>
            </a:pPr>
            <a:r>
              <a:rPr lang="pt-BR" sz="2000" b="1" dirty="0" smtClean="0"/>
              <a:t>24/05 – Retomada Linhas </a:t>
            </a:r>
            <a:r>
              <a:rPr lang="pt-BR" sz="2000" dirty="0" smtClean="0"/>
              <a:t>T162, T185, T186, T153A, T133;</a:t>
            </a:r>
          </a:p>
          <a:p>
            <a:pPr>
              <a:spcAft>
                <a:spcPts val="1600"/>
              </a:spcAft>
            </a:pPr>
            <a:r>
              <a:rPr lang="pt-BR" sz="2000" b="1" dirty="0" smtClean="0"/>
              <a:t>31/05 – Retomada Linhas </a:t>
            </a:r>
            <a:r>
              <a:rPr lang="pt-BR" sz="2000" dirty="0" smtClean="0"/>
              <a:t>T132, T182A, T101, T111, T121;</a:t>
            </a:r>
            <a:endParaRPr lang="pt-BR" sz="2000" dirty="0"/>
          </a:p>
          <a:p>
            <a:pPr>
              <a:spcAft>
                <a:spcPts val="1600"/>
              </a:spcAft>
            </a:pPr>
            <a:r>
              <a:rPr lang="pt-BR" sz="2000" dirty="0"/>
              <a:t>Até dia 31/05 será realizada campanha de divulgação para informar o usuário sobre a retomada</a:t>
            </a:r>
            <a:r>
              <a:rPr lang="pt-BR" sz="2000" dirty="0" smtClean="0"/>
              <a:t>.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08706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27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2533650" y="369042"/>
            <a:ext cx="882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PLANO DE RETOMADA DA OPERAÇÃO </a:t>
            </a:r>
          </a:p>
        </p:txBody>
      </p:sp>
      <p:sp>
        <p:nvSpPr>
          <p:cNvPr id="2" name="AutoShape 2" descr="blob:https://web.whatsapp.com/a5c562fb-e510-45ac-9318-ab09acfcc2e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585" y="1676191"/>
            <a:ext cx="6443540" cy="2474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19"/>
          <a:stretch/>
        </p:blipFill>
        <p:spPr bwMode="auto">
          <a:xfrm>
            <a:off x="4098284" y="4318189"/>
            <a:ext cx="6410141" cy="149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6414" y="5684193"/>
            <a:ext cx="6410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FF0000"/>
                </a:solidFill>
              </a:rPr>
              <a:t>INTEGRAÇÃO - CANOAS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2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2353F-FECF-458A-81BE-DFC5AEA2B7E7}" type="slidenum">
              <a:rPr lang="pt-BR" smtClean="0"/>
              <a:t>28</a:t>
            </a:fld>
            <a:endParaRPr lang="pt-BR" dirty="0"/>
          </a:p>
        </p:txBody>
      </p:sp>
      <p:grpSp>
        <p:nvGrpSpPr>
          <p:cNvPr id="21" name="Grupo 20"/>
          <p:cNvGrpSpPr/>
          <p:nvPr/>
        </p:nvGrpSpPr>
        <p:grpSpPr>
          <a:xfrm>
            <a:off x="-5401" y="-19050"/>
            <a:ext cx="4663126" cy="6877051"/>
            <a:chOff x="-5401" y="-19050"/>
            <a:chExt cx="4663126" cy="6877051"/>
          </a:xfrm>
        </p:grpSpPr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3"/>
            <a:srcRect l="63190" t="3743" b="-1"/>
            <a:stretch/>
          </p:blipFill>
          <p:spPr>
            <a:xfrm>
              <a:off x="1" y="3429000"/>
              <a:ext cx="2331206" cy="3429000"/>
            </a:xfrm>
            <a:prstGeom prst="rect">
              <a:avLst/>
            </a:prstGeom>
          </p:spPr>
        </p:pic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4"/>
            <a:srcRect l="47099" t="-327" r="15586"/>
            <a:stretch/>
          </p:blipFill>
          <p:spPr>
            <a:xfrm>
              <a:off x="9525" y="-19050"/>
              <a:ext cx="2276475" cy="3448050"/>
            </a:xfrm>
            <a:prstGeom prst="rect">
              <a:avLst/>
            </a:prstGeom>
          </p:spPr>
        </p:pic>
        <p:sp>
          <p:nvSpPr>
            <p:cNvPr id="11" name="Losango 10"/>
            <p:cNvSpPr/>
            <p:nvPr/>
          </p:nvSpPr>
          <p:spPr>
            <a:xfrm>
              <a:off x="1" y="1"/>
              <a:ext cx="4657724" cy="68580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6" name="Imagem 15"/>
            <p:cNvPicPr>
              <a:picLocks noChangeAspect="1"/>
            </p:cNvPicPr>
            <p:nvPr/>
          </p:nvPicPr>
          <p:blipFill rotWithShape="1">
            <a:blip r:embed="rId5"/>
            <a:srcRect l="49902"/>
            <a:stretch/>
          </p:blipFill>
          <p:spPr>
            <a:xfrm>
              <a:off x="-5401" y="1"/>
              <a:ext cx="2333245" cy="6858000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2533650" y="369042"/>
            <a:ext cx="8820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PLANO DE RETOMADA DA OPERAÇÃO </a:t>
            </a:r>
          </a:p>
        </p:txBody>
      </p:sp>
      <p:sp>
        <p:nvSpPr>
          <p:cNvPr id="2" name="AutoShape 2" descr="blob:https://web.whatsapp.com/a5c562fb-e510-45ac-9318-ab09acfcc2e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345870"/>
              </p:ext>
            </p:extLst>
          </p:nvPr>
        </p:nvGraphicFramePr>
        <p:xfrm>
          <a:off x="3726391" y="1222065"/>
          <a:ext cx="6434667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4" y="4714875"/>
            <a:ext cx="6333341" cy="1868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779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presentaçaõ CITGIS" id="{1BDEBF63-CEDC-47B6-9C1E-EA1EB0FB63AC}" vid="{2BE532A8-001C-4062-82AB-2A14C5E0AA7F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Apresentaçaõ CITGIS</Template>
  <TotalTime>276</TotalTime>
  <Words>239</Words>
  <Application>Microsoft Office PowerPoint</Application>
  <PresentationFormat>Custom</PresentationFormat>
  <Paragraphs>82</Paragraphs>
  <Slides>28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CITGIS</dc:creator>
  <cp:lastModifiedBy>Francisco</cp:lastModifiedBy>
  <cp:revision>15</cp:revision>
  <dcterms:created xsi:type="dcterms:W3CDTF">2020-10-29T14:43:36Z</dcterms:created>
  <dcterms:modified xsi:type="dcterms:W3CDTF">2021-05-12T15:29:17Z</dcterms:modified>
</cp:coreProperties>
</file>